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1" r:id="rId3"/>
    <p:sldId id="280" r:id="rId4"/>
    <p:sldId id="28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8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85" r:id="rId25"/>
    <p:sldId id="274" r:id="rId26"/>
    <p:sldId id="275" r:id="rId27"/>
    <p:sldId id="276" r:id="rId28"/>
    <p:sldId id="277" r:id="rId29"/>
    <p:sldId id="278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05" autoAdjust="0"/>
  </p:normalViewPr>
  <p:slideViewPr>
    <p:cSldViewPr>
      <p:cViewPr varScale="1">
        <p:scale>
          <a:sx n="66" d="100"/>
          <a:sy n="66" d="100"/>
        </p:scale>
        <p:origin x="129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04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10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555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90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667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572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80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3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17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22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7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9616-38FC-4BDF-A34D-282645EEC9DB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359-A6E5-40FC-8F29-94A2FDB401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48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rmit.edu.au/libra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mit.instructure.com/courses/53120/files/6305530/download?wrap=1" TargetMode="External"/><Relationship Id="rId2" Type="http://schemas.openxmlformats.org/officeDocument/2006/relationships/hyperlink" Target="https://rmit.instructure.com/courses/53120/files/6349121/download?wrap=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opus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7" t="26124" r="23958" b="21098"/>
          <a:stretch/>
        </p:blipFill>
        <p:spPr bwMode="auto">
          <a:xfrm>
            <a:off x="-11279" y="0"/>
            <a:ext cx="9165895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827584" y="3717032"/>
            <a:ext cx="597666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Dr. Francisco Tovar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Francisco.tovarlopez@rmit.edu.au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827584" y="1053555"/>
            <a:ext cx="7921823" cy="10075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00" indent="-1524000" algn="l"/>
            <a:r>
              <a:rPr lang="en-AU" altLang="en-US" sz="2800" b="1" dirty="0">
                <a:solidFill>
                  <a:schemeClr val="bg1"/>
                </a:solidFill>
                <a:ea typeface="ＭＳ Ｐゴシック" pitchFamily="34" charset="-128"/>
              </a:rPr>
              <a:t>EEET2449 Research Methods for Engineers</a:t>
            </a:r>
            <a:r>
              <a:rPr lang="en-AU" sz="2800" dirty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AU" sz="2800" dirty="0">
                <a:solidFill>
                  <a:schemeClr val="bg1"/>
                </a:solidFill>
                <a:ea typeface="ＭＳ Ｐゴシック" pitchFamily="34" charset="-128"/>
              </a:rPr>
            </a:br>
            <a:r>
              <a:rPr lang="en-AU" sz="2800" dirty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AU" sz="2800" dirty="0">
                <a:solidFill>
                  <a:schemeClr val="bg1"/>
                </a:solidFill>
                <a:ea typeface="ＭＳ Ｐゴシック" pitchFamily="34" charset="-128"/>
              </a:rPr>
            </a:br>
            <a:endParaRPr lang="en-AU" sz="280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7584" y="2521296"/>
            <a:ext cx="7154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ＭＳ Ｐゴシック" pitchFamily="34" charset="-128"/>
                <a:cs typeface="+mj-cs"/>
              </a:rPr>
              <a:t>Lecture 5: Practicing ‘Literature Review’ – Part 2</a:t>
            </a:r>
          </a:p>
        </p:txBody>
      </p:sp>
    </p:spTree>
    <p:extLst>
      <p:ext uri="{BB962C8B-B14F-4D97-AF65-F5344CB8AC3E}">
        <p14:creationId xmlns:p14="http://schemas.microsoft.com/office/powerpoint/2010/main" val="9402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9" r="73387" b="13131"/>
          <a:stretch/>
        </p:blipFill>
        <p:spPr bwMode="auto">
          <a:xfrm>
            <a:off x="755576" y="1162880"/>
            <a:ext cx="3096000" cy="450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8" r="73398" b="13178"/>
          <a:stretch/>
        </p:blipFill>
        <p:spPr bwMode="auto">
          <a:xfrm>
            <a:off x="4494272" y="1162136"/>
            <a:ext cx="3096000" cy="477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10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577" y="694310"/>
            <a:ext cx="2142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This includes: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2338DE00-8D11-431A-A2F2-A59F4EB0C1BE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049D28CF-C30D-43EB-811F-CE6137E9A1C8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17179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9" y="764704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11760" y="278092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11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63591" y="2445816"/>
            <a:ext cx="4386538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Let’s have a look at the</a:t>
            </a:r>
          </a:p>
          <a:p>
            <a:pPr indent="87313"/>
            <a:r>
              <a:rPr lang="en-AU" sz="2400" dirty="0" smtClean="0"/>
              <a:t>‘Analyse </a:t>
            </a:r>
            <a:r>
              <a:rPr lang="en-AU" sz="2400" dirty="0"/>
              <a:t>search results’ box</a:t>
            </a:r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923928" y="2996952"/>
            <a:ext cx="639663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CB39528F-1F5A-4398-B5DF-80F14DD41D55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3E59C19D-0BC6-48E5-8A98-E02E1AAB302D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9340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 bwMode="auto">
          <a:xfrm>
            <a:off x="0" y="1412776"/>
            <a:ext cx="9144000" cy="435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7612" y="2228503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12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425974" y="2996952"/>
            <a:ext cx="438653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see the trend of research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009700" y="2516535"/>
            <a:ext cx="416274" cy="480417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xmlns="" id="{DE36972D-7BA5-4207-B587-04FA3E6927C1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7BACF6D-96DA-4FD7-A57C-23D40E48301D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5122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53"/>
          <a:stretch/>
        </p:blipFill>
        <p:spPr bwMode="auto">
          <a:xfrm>
            <a:off x="-22689" y="1268760"/>
            <a:ext cx="9144000" cy="432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7056" y="2070373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13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62314" y="2615917"/>
            <a:ext cx="337378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the top five journals in this field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646040" y="2353077"/>
            <a:ext cx="416274" cy="26284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436C228B-1F13-46DC-B251-2335849DB5E5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722D463-3303-41DF-A14E-FE1B63267880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19908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2"/>
          <a:stretch/>
        </p:blipFill>
        <p:spPr bwMode="auto">
          <a:xfrm>
            <a:off x="0" y="1196752"/>
            <a:ext cx="9144000" cy="469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2492896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14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3637" y="2221413"/>
            <a:ext cx="3274667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the top ten researchers in this field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339752" y="2627535"/>
            <a:ext cx="1693885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2B9B00C3-D6B6-41C9-A349-E575F4AFC9D3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1B3CCCE4-9D1E-4956-8D9F-6695DFA3EFA7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4824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3"/>
          <a:stretch/>
        </p:blipFill>
        <p:spPr bwMode="auto">
          <a:xfrm>
            <a:off x="0" y="1268760"/>
            <a:ext cx="9144000" cy="473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15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33637" y="2221413"/>
            <a:ext cx="4786835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go through the publications of your favourite author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A88B4DA6-51E3-449F-933E-59342664B3F9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072E9D77-5167-4B27-AEEA-091A00B6B186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5206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8" r="29241" b="22447"/>
          <a:stretch/>
        </p:blipFill>
        <p:spPr bwMode="auto">
          <a:xfrm>
            <a:off x="467544" y="2060848"/>
            <a:ext cx="8400424" cy="299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16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2068" y="9807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For example, let’s go through the profiles of </a:t>
            </a:r>
            <a:r>
              <a:rPr lang="en-AU" b="1" dirty="0"/>
              <a:t>Van </a:t>
            </a:r>
            <a:r>
              <a:rPr lang="en-AU" b="1" dirty="0" err="1"/>
              <a:t>Mierlo</a:t>
            </a:r>
            <a:r>
              <a:rPr lang="en-AU" b="1" dirty="0"/>
              <a:t>, </a:t>
            </a:r>
            <a:r>
              <a:rPr lang="en-AU" b="1" dirty="0" err="1"/>
              <a:t>Joeri</a:t>
            </a:r>
            <a:r>
              <a:rPr lang="en-AU" b="1" dirty="0"/>
              <a:t> </a:t>
            </a:r>
            <a:r>
              <a:rPr lang="en-AU" dirty="0"/>
              <a:t> 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xmlns="" id="{2000509E-A697-4A89-B384-CCC6282CB369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661548A2-CAC5-4655-AF0C-99E3FC6844D8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9668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3"/>
          <a:stretch/>
        </p:blipFill>
        <p:spPr bwMode="auto">
          <a:xfrm>
            <a:off x="-5358" y="1052736"/>
            <a:ext cx="9144000" cy="467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5736" y="2348880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17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83969" y="2077397"/>
            <a:ext cx="4392487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the top ten institutions in this field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987824" y="2492896"/>
            <a:ext cx="1296144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ADFE2F3D-B9E2-4D34-8FDB-B1D79758FBCE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9B29E1FF-519A-4AB2-A416-F703E922B1F4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155645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0"/>
          <a:stretch/>
        </p:blipFill>
        <p:spPr bwMode="auto">
          <a:xfrm>
            <a:off x="-14883" y="836712"/>
            <a:ext cx="9144000" cy="47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15816" y="213285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18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933352" y="1861373"/>
            <a:ext cx="4031136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the top ten countries investing in this field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909045" y="2280147"/>
            <a:ext cx="1024308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xmlns="" id="{5DD6389A-E1A2-4353-9041-50703DBFCEB1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5B26D9C6-222C-4322-9BE5-89FCFB7AD9E3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541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>
            <a:off x="0" y="1133934"/>
            <a:ext cx="9144000" cy="472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6898" y="3750171"/>
            <a:ext cx="227486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19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67744" y="4221088"/>
            <a:ext cx="172819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Here it is </a:t>
            </a:r>
            <a:r>
              <a:rPr lang="en-AU" sz="24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E48C0F78-0BFC-456D-B088-A266931EFA49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62F9BA0D-9797-4102-BB9F-2BE78AB32636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5599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836712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0" indent="-1524000"/>
            <a:r>
              <a:rPr lang="en-AU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 1: A few useful search engines for scientific papers</a:t>
            </a:r>
          </a:p>
          <a:p>
            <a:pPr marL="1524000" indent="-1524000"/>
            <a:endParaRPr lang="en-AU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1524000" indent="-1524000"/>
            <a:r>
              <a:rPr lang="en-AU" sz="2400" dirty="0">
                <a:latin typeface="Arial" pitchFamily="34" charset="0"/>
                <a:cs typeface="Arial" pitchFamily="34" charset="0"/>
              </a:rPr>
              <a:t>Over the last 4 weeks, we have used Web of Science to find articles.</a:t>
            </a:r>
          </a:p>
          <a:p>
            <a:pPr marL="1524000" indent="-1524000"/>
            <a:endParaRPr lang="en-AU" sz="2400" dirty="0">
              <a:latin typeface="Arial" pitchFamily="34" charset="0"/>
              <a:cs typeface="Arial" pitchFamily="34" charset="0"/>
            </a:endParaRPr>
          </a:p>
          <a:p>
            <a:pPr marL="1524000" indent="-1524000"/>
            <a:r>
              <a:rPr lang="en-AU" sz="2400" dirty="0">
                <a:latin typeface="Arial" pitchFamily="34" charset="0"/>
                <a:cs typeface="Arial" pitchFamily="34" charset="0"/>
              </a:rPr>
              <a:t>Today we will learn a new engine:  Scopus</a:t>
            </a:r>
          </a:p>
          <a:p>
            <a:pPr marL="1524000" indent="-1524000"/>
            <a:r>
              <a:rPr lang="en-AU" sz="2400" dirty="0">
                <a:latin typeface="Arial" pitchFamily="34" charset="0"/>
                <a:cs typeface="Arial" pitchFamily="34" charset="0"/>
              </a:rPr>
              <a:t>and discover some of its unique functions and visual features.</a:t>
            </a:r>
          </a:p>
          <a:p>
            <a:pPr marL="1524000" indent="-1524000"/>
            <a:endParaRPr lang="en-AU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Date Placeholder 1"/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4BDC8576-86EF-4E76-9EF6-84E3C7020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t="25515" r="8166" b="13453"/>
          <a:stretch/>
        </p:blipFill>
        <p:spPr bwMode="auto">
          <a:xfrm>
            <a:off x="2987824" y="4437112"/>
            <a:ext cx="3168352" cy="181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7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 bwMode="auto">
          <a:xfrm>
            <a:off x="0" y="908720"/>
            <a:ext cx="9144000" cy="471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03923" y="2214389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20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57979" y="1484784"/>
            <a:ext cx="317851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the ways you can publish or find information in this field</a:t>
            </a: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4812035" y="2084949"/>
            <a:ext cx="1045944" cy="27345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6F55491E-EB07-48EA-B663-91B9877E234A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3A442215-7D2A-4497-876E-5CACB0EEAE6E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8114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"/>
          <a:stretch/>
        </p:blipFill>
        <p:spPr bwMode="auto">
          <a:xfrm>
            <a:off x="0" y="908720"/>
            <a:ext cx="91440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4008" y="220486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21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6624" y="6530851"/>
            <a:ext cx="3832225" cy="2159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Khashayar.Khoshmanesh@rmit.edu.au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9552" y="2996952"/>
            <a:ext cx="317851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find how you can connect yourself to this field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3718070" y="2492896"/>
            <a:ext cx="925938" cy="50405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Date Placeholder 1"/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University©March</a:t>
            </a:r>
            <a:r>
              <a:rPr lang="en-AU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4533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274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312" y="3788271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22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483768" y="2875974"/>
            <a:ext cx="2735813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also sort the papers as you wish</a:t>
            </a:r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 bwMode="auto">
          <a:xfrm flipH="1" flipV="1">
            <a:off x="5219581" y="3291473"/>
            <a:ext cx="2150771" cy="65378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B9FF0653-4B15-48A0-B7E7-D45978615592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5686924-149B-438B-8C33-C1A79189E283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4093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60432" y="3404617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23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882044" y="2460475"/>
            <a:ext cx="3396653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For example according to the number of citations</a:t>
            </a:r>
          </a:p>
        </p:txBody>
      </p:sp>
      <p:cxnSp>
        <p:nvCxnSpPr>
          <p:cNvPr id="10" name="Straight Arrow Connector 9"/>
          <p:cNvCxnSpPr>
            <a:stCxn id="3" idx="1"/>
          </p:cNvCxnSpPr>
          <p:nvPr/>
        </p:nvCxnSpPr>
        <p:spPr bwMode="auto">
          <a:xfrm flipH="1" flipV="1">
            <a:off x="6295212" y="2875975"/>
            <a:ext cx="2165220" cy="672658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D32FE53C-B2A9-4B1C-8CF4-42FEC957D2C1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721603E4-7602-4174-B1D1-98B448F880B5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3884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24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exercise using Scopus ….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E9E52D28-0D6C-4055-8BAE-F6069271E5D8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1C4B9CD-D356-40C8-AF1E-5F4CE6E67B24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1299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0390" y="3920903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u="sng" dirty="0">
                <a:solidFill>
                  <a:srgbClr val="0000FF"/>
                </a:solidFill>
              </a:rPr>
              <a:t>scholar.google.com.au/citations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25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2420888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1925" indent="-1431925"/>
            <a:r>
              <a:rPr lang="en-AU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 3: Let’s take a look at Google Scholar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xmlns="" id="{E340B102-7C0C-4367-8F34-ED0DC312BF92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D6B873D6-B710-45DE-A041-4DEB88CC69FF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531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t="1" r="14375" b="18063"/>
          <a:stretch/>
        </p:blipFill>
        <p:spPr bwMode="auto">
          <a:xfrm>
            <a:off x="611558" y="1275875"/>
            <a:ext cx="7593579" cy="497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26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954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1925" indent="-1431925"/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take a look at Google Scholar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44878"/>
            <a:ext cx="831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You can find researchers based on their fields, see the number of their publications, citations, …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B5173614-0206-4319-AF00-4287455AD379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DD573CCE-AAF5-4A06-9164-A75C84A3EFC3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41940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18958" b="10873"/>
          <a:stretch/>
        </p:blipFill>
        <p:spPr bwMode="auto">
          <a:xfrm>
            <a:off x="1385391" y="1275875"/>
            <a:ext cx="6222827" cy="503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27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954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1925" indent="-1431925"/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take a look at Google Scholar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44878"/>
            <a:ext cx="4644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You can go to their home page …..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FEB3746D-45E6-4483-B147-6E699B547387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F7BE878-88F6-4262-8459-9F438327B468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2787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6" r="14718" b="18213"/>
          <a:stretch/>
        </p:blipFill>
        <p:spPr bwMode="auto">
          <a:xfrm>
            <a:off x="845839" y="1079919"/>
            <a:ext cx="7366199" cy="484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28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954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1925" indent="-1431925"/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take a look at Google Scholar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44878"/>
            <a:ext cx="8316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OK, let’s find some people working on hybrid cars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402A4D84-8F0D-4194-B8BD-1E216B86F750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EAF354A7-87F3-4DD7-A93B-986BB87160AC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785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10705" r="32859" b="8940"/>
          <a:stretch/>
        </p:blipFill>
        <p:spPr bwMode="auto">
          <a:xfrm>
            <a:off x="899592" y="1275875"/>
            <a:ext cx="6322268" cy="501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29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954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1925" indent="-1431925"/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take a look at Google Scholar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44878"/>
            <a:ext cx="7884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We found four researchers who are ranked according to the number of their citations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8F1C0D22-3CB7-49CB-9DF6-07337DB90023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E6DC96EF-DC19-4296-84A4-FF492E7ECC0E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63652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t="42183" r="39942" b="4155"/>
          <a:stretch/>
        </p:blipFill>
        <p:spPr bwMode="auto">
          <a:xfrm>
            <a:off x="755576" y="2132856"/>
            <a:ext cx="623383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3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3568" y="620688"/>
            <a:ext cx="388843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http://www1.rmit.edu.au/library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Databases A-Z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AU" sz="2000" dirty="0">
                <a:latin typeface="Arial" pitchFamily="34" charset="0"/>
                <a:cs typeface="Arial" pitchFamily="34" charset="0"/>
              </a:rPr>
              <a:t>Popular databases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How to access?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F9BE8D46-5C00-4FF6-9A7F-C9D4DA9BB329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908FB812-EC56-4C72-91C3-66B3D7424769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14284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870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1925" indent="-1431925"/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Assignment 1 deadline is approaching 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30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889844"/>
            <a:ext cx="7344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Dear Research Methods (EEET2449) students</a:t>
            </a:r>
            <a:endParaRPr lang="en-AU" dirty="0"/>
          </a:p>
          <a:p>
            <a:r>
              <a:rPr lang="en-AU" dirty="0"/>
              <a:t>This is your Assignment-1 (Literature Review), which should be submitted by 23:59 Friday, 30</a:t>
            </a:r>
            <a:r>
              <a:rPr lang="en-AU" baseline="30000" dirty="0"/>
              <a:t>th</a:t>
            </a:r>
            <a:r>
              <a:rPr lang="en-AU" dirty="0"/>
              <a:t> August 2019.</a:t>
            </a:r>
          </a:p>
          <a:p>
            <a:endParaRPr lang="en-AU" dirty="0"/>
          </a:p>
          <a:p>
            <a:r>
              <a:rPr lang="en-AU" dirty="0"/>
              <a:t>Please choose a research topic from the lists provided to you or come up with your favourite topic.</a:t>
            </a:r>
          </a:p>
          <a:p>
            <a:endParaRPr lang="en-AU" dirty="0"/>
          </a:p>
          <a:p>
            <a:r>
              <a:rPr lang="en-AU" dirty="0"/>
              <a:t>Please use the attached template to prepare your 'Literature Review' Assignment: </a:t>
            </a:r>
            <a:r>
              <a:rPr lang="en-AU" dirty="0">
                <a:hlinkClick r:id="rId2" tooltip="Assignment 1 template and instructions.docx"/>
              </a:rPr>
              <a:t>Assignment 1 template and instructions.docx</a:t>
            </a:r>
            <a:endParaRPr lang="en-AU" dirty="0"/>
          </a:p>
          <a:p>
            <a:endParaRPr lang="en-AU" dirty="0"/>
          </a:p>
          <a:p>
            <a:r>
              <a:rPr lang="en-AU" dirty="0"/>
              <a:t>Please do not exceed the two-page limit. This also includes references.</a:t>
            </a:r>
          </a:p>
          <a:p>
            <a:endParaRPr lang="en-AU" dirty="0"/>
          </a:p>
          <a:p>
            <a:r>
              <a:rPr lang="en-AU" dirty="0"/>
              <a:t>This assignment should be submitted via Canvas in PDF format only.</a:t>
            </a:r>
          </a:p>
          <a:p>
            <a:endParaRPr lang="en-AU" dirty="0"/>
          </a:p>
          <a:p>
            <a:r>
              <a:rPr lang="en-AU" dirty="0"/>
              <a:t>You can find the rubric for Assignment-1 in the following file:</a:t>
            </a:r>
          </a:p>
          <a:p>
            <a:r>
              <a:rPr lang="en-AU" dirty="0" smtClean="0">
                <a:hlinkClick r:id="rId3" tooltip="Rubric for Assignment 1--2019.xlsx"/>
              </a:rPr>
              <a:t>Rubric for Assignment 1--2019.xlsx</a:t>
            </a:r>
            <a:endParaRPr lang="en-AU" dirty="0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xmlns="" id="{4342399A-1BE7-4608-BEA1-34F07DB33F4E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7C685CB-82CB-41AC-A64A-87782ABE4A70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5795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t="42183" r="39942" b="4155"/>
          <a:stretch/>
        </p:blipFill>
        <p:spPr bwMode="auto">
          <a:xfrm>
            <a:off x="738095" y="1412776"/>
            <a:ext cx="623383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10303" y="4797152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 flipV="1">
            <a:off x="3402391" y="4905163"/>
            <a:ext cx="2887102" cy="1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6289493" y="4304999"/>
            <a:ext cx="254512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This might help you to access the papers from home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4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How to access?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777ED1ED-B90F-4E42-AF2F-BA0E91FDC93F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5C45488-23EC-4493-9F38-F02274181320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698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5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42088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0" indent="-1524000"/>
            <a:r>
              <a:rPr lang="en-AU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 2: Let’s use SCOPUS for finding papers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8932" y="4077072"/>
            <a:ext cx="3446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hlinkClick r:id="rId2"/>
              </a:rPr>
              <a:t>https://www.scopus.com/</a:t>
            </a:r>
            <a:endParaRPr lang="en-AU" sz="240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xmlns="" id="{E3133F97-9E3F-4C41-8AE9-AAF9FCF9209A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CBC30EED-09BE-4C15-9CB9-689EE067219A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6993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82" y="1065312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3942" y="3297560"/>
            <a:ext cx="614829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5824" y="63816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6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88224" y="65340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6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77054"/>
            <a:ext cx="6771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Assuming that your research topic is hybrid cars……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xmlns="" id="{D354527F-F921-4824-9A56-1A3B4ED53EAF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ADCA368D-5A84-479C-BADF-A72EC413F620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31927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" y="836712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527" y="1321718"/>
            <a:ext cx="2553257" cy="379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7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02867" y="1271774"/>
            <a:ext cx="438653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Wow!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5970 papers are found 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Let’s narrow down our search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592719" y="1511263"/>
            <a:ext cx="1010148" cy="40981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xmlns="" id="{CFA5C9F4-717C-41F3-A4CB-1FC9653A4315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B0F09D59-E86B-4DEE-BBAA-FDF0278CBEB3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417018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276872"/>
            <a:ext cx="2411760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8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51920" y="3116867"/>
            <a:ext cx="438653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Let’s have a look at the left box,</a:t>
            </a:r>
          </a:p>
          <a:p>
            <a:pPr marL="95250" indent="-7938"/>
            <a:r>
              <a:rPr lang="en-AU" sz="2400" dirty="0"/>
              <a:t>Where you find some ways to </a:t>
            </a:r>
            <a:r>
              <a:rPr lang="en-AU" sz="2400" dirty="0">
                <a:solidFill>
                  <a:schemeClr val="tx1"/>
                </a:solidFill>
              </a:rPr>
              <a:t>refine your search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11760" y="3717032"/>
            <a:ext cx="1440160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xmlns="" id="{890E13F5-230F-4C5E-96DB-14AA4BEA0CA0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B075A3BA-65D2-4C08-B05A-5231195AB7A5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29180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1" r="73689" b="18484"/>
          <a:stretch/>
        </p:blipFill>
        <p:spPr bwMode="auto">
          <a:xfrm>
            <a:off x="798280" y="982603"/>
            <a:ext cx="3384376" cy="540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73376" b="29601"/>
          <a:stretch/>
        </p:blipFill>
        <p:spPr bwMode="auto">
          <a:xfrm>
            <a:off x="4716016" y="1041176"/>
            <a:ext cx="3096344" cy="415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25952"/>
            <a:ext cx="9144000" cy="432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224" y="6534026"/>
            <a:ext cx="2133600" cy="215900"/>
          </a:xfrm>
        </p:spPr>
        <p:txBody>
          <a:bodyPr/>
          <a:lstStyle/>
          <a:p>
            <a:fld id="{77989DFB-51CD-4990-A873-E73A3C7C9C54}" type="slidenum">
              <a:rPr lang="en-AU" smtClean="0">
                <a:solidFill>
                  <a:schemeClr val="bg1"/>
                </a:solidFill>
              </a:rPr>
              <a:pPr/>
              <a:t>9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796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Let’s use SCOPUS for finding papers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155" y="455653"/>
            <a:ext cx="2100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This includes: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BF304BE3-3E11-4190-8CB1-785ED2091CF4}"/>
              </a:ext>
            </a:extLst>
          </p:cNvPr>
          <p:cNvSpPr txBox="1">
            <a:spLocks/>
          </p:cNvSpPr>
          <p:nvPr/>
        </p:nvSpPr>
        <p:spPr>
          <a:xfrm>
            <a:off x="179512" y="6521326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solidFill>
                  <a:schemeClr val="bg1"/>
                </a:solidFill>
              </a:rPr>
              <a:t>RMIT</a:t>
            </a:r>
            <a:r>
              <a:rPr lang="en-AU" dirty="0">
                <a:solidFill>
                  <a:schemeClr val="bg1"/>
                </a:solidFill>
              </a:rPr>
              <a:t> University©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306F5451-70F3-4392-989D-D69CC36B8B5A}"/>
              </a:ext>
            </a:extLst>
          </p:cNvPr>
          <p:cNvSpPr txBox="1">
            <a:spLocks/>
          </p:cNvSpPr>
          <p:nvPr/>
        </p:nvSpPr>
        <p:spPr>
          <a:xfrm>
            <a:off x="2676624" y="6530851"/>
            <a:ext cx="383222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francisco.tovarlopez@rmit.edu.au</a:t>
            </a:r>
          </a:p>
        </p:txBody>
      </p:sp>
    </p:spTree>
    <p:extLst>
      <p:ext uri="{BB962C8B-B14F-4D97-AF65-F5344CB8AC3E}">
        <p14:creationId xmlns:p14="http://schemas.microsoft.com/office/powerpoint/2010/main" val="10341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685</Words>
  <Application>Microsoft Office PowerPoint</Application>
  <PresentationFormat>On-screen Show (4:3)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RMIT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</dc:creator>
  <cp:lastModifiedBy>Francisco Tovar Lopez</cp:lastModifiedBy>
  <cp:revision>31</cp:revision>
  <dcterms:created xsi:type="dcterms:W3CDTF">2017-03-10T06:52:10Z</dcterms:created>
  <dcterms:modified xsi:type="dcterms:W3CDTF">2019-08-18T22:24:23Z</dcterms:modified>
</cp:coreProperties>
</file>